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ITC Avant Garde Gothic" charset="1" panose="020B0502020202020204"/>
      <p:regular r:id="rId12"/>
    </p:embeddedFont>
    <p:embeddedFont>
      <p:font typeface="TT Fors" charset="1" panose="020B0003030001020000"/>
      <p:regular r:id="rId13"/>
    </p:embeddedFont>
    <p:embeddedFont>
      <p:font typeface="ITC Avant Garde Gothic Bold" charset="1" panose="020B08020202020202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-2756008" y="2756008"/>
            <a:ext cx="10287000" cy="4774983"/>
            <a:chOff x="0" y="0"/>
            <a:chExt cx="647700" cy="30064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47700" cy="300647"/>
            </a:xfrm>
            <a:custGeom>
              <a:avLst/>
              <a:gdLst/>
              <a:ahLst/>
              <a:cxnLst/>
              <a:rect r="r" b="b" t="t" l="l"/>
              <a:pathLst>
                <a:path h="300647" w="647700">
                  <a:moveTo>
                    <a:pt x="647700" y="300647"/>
                  </a:moveTo>
                  <a:cubicBezTo>
                    <a:pt x="647700" y="136889"/>
                    <a:pt x="500247" y="0"/>
                    <a:pt x="323850" y="0"/>
                  </a:cubicBezTo>
                  <a:cubicBezTo>
                    <a:pt x="147453" y="0"/>
                    <a:pt x="0" y="136889"/>
                    <a:pt x="0" y="300647"/>
                  </a:cubicBezTo>
                  <a:lnTo>
                    <a:pt x="647700" y="300647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52400" y="-58522"/>
              <a:ext cx="342900" cy="3591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4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893216" y="-245244"/>
            <a:ext cx="3394784" cy="3394784"/>
          </a:xfrm>
          <a:custGeom>
            <a:avLst/>
            <a:gdLst/>
            <a:ahLst/>
            <a:cxnLst/>
            <a:rect r="r" b="b" t="t" l="l"/>
            <a:pathLst>
              <a:path h="3394784" w="3394784">
                <a:moveTo>
                  <a:pt x="0" y="0"/>
                </a:moveTo>
                <a:lnTo>
                  <a:pt x="3394784" y="0"/>
                </a:lnTo>
                <a:lnTo>
                  <a:pt x="3394784" y="3394784"/>
                </a:lnTo>
                <a:lnTo>
                  <a:pt x="0" y="33947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155854" y="3477294"/>
            <a:ext cx="7885203" cy="3027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29"/>
              </a:lnSpc>
            </a:pPr>
            <a:r>
              <a:rPr lang="en-US" sz="7429" spc="-222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Team Training Manual: Daily Task Reporting Tracker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155854" y="2447155"/>
            <a:ext cx="7885203" cy="365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4"/>
              </a:lnSpc>
              <a:spcBef>
                <a:spcPct val="0"/>
              </a:spcBef>
            </a:pPr>
            <a:r>
              <a:rPr lang="en-US" sz="1931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HOW TO LOG AND TRACK YOUR DAILY PROGRESS EFFECTIVELY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234083" y="7456818"/>
            <a:ext cx="5399971" cy="306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3"/>
              </a:lnSpc>
            </a:pPr>
            <a:r>
              <a:rPr lang="en-US" sz="1795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Presented by Mario Rossi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28700"/>
            <a:ext cx="15516225" cy="1212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94"/>
              </a:lnSpc>
              <a:spcBef>
                <a:spcPct val="0"/>
              </a:spcBef>
            </a:pPr>
            <a:r>
              <a:rPr lang="en-US" sz="7994" spc="-239" strike="noStrike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System Overview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85887" y="7846600"/>
            <a:ext cx="6886575" cy="1080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22"/>
              </a:lnSpc>
            </a:pPr>
            <a:r>
              <a:rPr lang="en-US" sz="2087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Never overwrite existing entries. Each daily update should be logged as a new row to maintain a complete and accurate record of task progress over time.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85887" y="7059835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Preserve History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85887" y="5160483"/>
            <a:ext cx="6886575" cy="1442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22"/>
              </a:lnSpc>
            </a:pPr>
            <a:r>
              <a:rPr lang="en-US" sz="2087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Located in columns H–L, the Ongoing Tasks Master List is where each project is registered once. It serves as your central reference for all active and completed tasks.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5887" y="4373718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Master List (Right Side)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015538" y="7846533"/>
            <a:ext cx="6886575" cy="1080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22"/>
              </a:lnSpc>
            </a:pPr>
            <a:r>
              <a:rPr lang="en-US" sz="2087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Columns K and L in the Master List are automated — do not type in them directly. All updates flow automatically from the Daily Status Log via built-in formulas.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15538" y="7059768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Avoid Overwrites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015538" y="5160550"/>
            <a:ext cx="6886575" cy="1080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22"/>
              </a:lnSpc>
            </a:pPr>
            <a:r>
              <a:rPr lang="en-US" sz="2087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Located in columns B–F, the Daily Status Log is updated every day. Add a new row for each project update to preserve a full history of progress and blockers.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15538" y="4373785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Daily Status Log (Left Side)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0" y="0"/>
            <a:ext cx="661023" cy="10287000"/>
            <a:chOff x="0" y="0"/>
            <a:chExt cx="174097" cy="270933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409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74097">
                  <a:moveTo>
                    <a:pt x="0" y="0"/>
                  </a:moveTo>
                  <a:lnTo>
                    <a:pt x="174097" y="0"/>
                  </a:lnTo>
                  <a:lnTo>
                    <a:pt x="17409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04775"/>
              <a:ext cx="174097" cy="2814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4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4893216" y="-273351"/>
            <a:ext cx="3394784" cy="3394784"/>
          </a:xfrm>
          <a:custGeom>
            <a:avLst/>
            <a:gdLst/>
            <a:ahLst/>
            <a:cxnLst/>
            <a:rect r="r" b="b" t="t" l="l"/>
            <a:pathLst>
              <a:path h="3394784" w="3394784">
                <a:moveTo>
                  <a:pt x="0" y="0"/>
                </a:moveTo>
                <a:lnTo>
                  <a:pt x="3394784" y="0"/>
                </a:lnTo>
                <a:lnTo>
                  <a:pt x="3394784" y="3394784"/>
                </a:lnTo>
                <a:lnTo>
                  <a:pt x="0" y="33947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28700"/>
            <a:ext cx="6886575" cy="2225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81"/>
              </a:lnSpc>
              <a:spcBef>
                <a:spcPct val="0"/>
              </a:spcBef>
            </a:pPr>
            <a:r>
              <a:rPr lang="en-US" sz="5481" spc="-164" strike="noStrike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Workflow A: Registering New Projects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3533775"/>
            <a:ext cx="6886575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37"/>
              </a:lnSpc>
              <a:spcBef>
                <a:spcPct val="0"/>
              </a:spcBef>
            </a:pPr>
            <a:r>
              <a:rPr lang="en-US" sz="3197" spc="-95" strike="noStrike" u="none">
                <a:solidFill>
                  <a:srgbClr val="3C3C3C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Adding projects to the Ongoing Tasks Master List (Right Side: Columns H–L)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006641" y="2439988"/>
            <a:ext cx="6886575" cy="1080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22"/>
              </a:lnSpc>
              <a:spcBef>
                <a:spcPct val="0"/>
              </a:spcBef>
            </a:pPr>
            <a:r>
              <a:rPr lang="en-US" sz="2087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Scroll right to columns H–L, labeled as the Ongoing Tasks Master List. This is where each project is registered once as a permanent record.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006641" y="1487488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Step 1: Navigate to the Master List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006641" y="5126038"/>
            <a:ext cx="6886575" cy="1080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22"/>
              </a:lnSpc>
              <a:spcBef>
                <a:spcPct val="0"/>
              </a:spcBef>
            </a:pPr>
            <a:r>
              <a:rPr lang="en-US" sz="2087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Find the first empty row below the headers. Enter the Task Name (column H), Start Date (column I), and Priority level (column J) for the new project.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006641" y="4173538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Step 2: Fill In Project Details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006641" y="7815898"/>
            <a:ext cx="6886575" cy="1442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22"/>
              </a:lnSpc>
              <a:spcBef>
                <a:spcPct val="0"/>
              </a:spcBef>
            </a:pPr>
            <a:r>
              <a:rPr lang="en-US" sz="2087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Do NOT type in columns K (Latest Status) or L (Latest Note). These are automated — formulas pull the most recent daily log entries automatically. Manual entries will break the tracker.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006641" y="6863398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⚠ Step 3: Leave Columns K and L Blank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0"/>
            <a:ext cx="661023" cy="10287000"/>
            <a:chOff x="0" y="0"/>
            <a:chExt cx="174097" cy="270933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409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74097">
                  <a:moveTo>
                    <a:pt x="0" y="0"/>
                  </a:moveTo>
                  <a:lnTo>
                    <a:pt x="174097" y="0"/>
                  </a:lnTo>
                  <a:lnTo>
                    <a:pt x="17409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04775"/>
              <a:ext cx="174097" cy="2814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4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4988466" y="-390758"/>
            <a:ext cx="3394784" cy="3394784"/>
          </a:xfrm>
          <a:custGeom>
            <a:avLst/>
            <a:gdLst/>
            <a:ahLst/>
            <a:cxnLst/>
            <a:rect r="r" b="b" t="t" l="l"/>
            <a:pathLst>
              <a:path h="3394784" w="3394784">
                <a:moveTo>
                  <a:pt x="0" y="0"/>
                </a:moveTo>
                <a:lnTo>
                  <a:pt x="3394784" y="0"/>
                </a:lnTo>
                <a:lnTo>
                  <a:pt x="3394784" y="3394785"/>
                </a:lnTo>
                <a:lnTo>
                  <a:pt x="0" y="3394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28700"/>
            <a:ext cx="6886575" cy="1215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51"/>
              </a:lnSpc>
              <a:spcBef>
                <a:spcPct val="0"/>
              </a:spcBef>
            </a:pPr>
            <a:r>
              <a:rPr lang="en-US" sz="4351" spc="-130" strike="noStrike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Workflow B – Daily Check-In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524125"/>
            <a:ext cx="6886575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37"/>
              </a:lnSpc>
              <a:spcBef>
                <a:spcPct val="0"/>
              </a:spcBef>
            </a:pPr>
            <a:r>
              <a:rPr lang="en-US" sz="3197" spc="-95" strike="noStrike" u="none">
                <a:solidFill>
                  <a:srgbClr val="3C3C3C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Log your daily progress in the left-side status columns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115925" y="2484136"/>
            <a:ext cx="6886575" cy="1080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22"/>
              </a:lnSpc>
              <a:spcBef>
                <a:spcPct val="0"/>
              </a:spcBef>
            </a:pPr>
            <a:r>
              <a:rPr lang="en-US" sz="2087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Go to columns B–F (Daily Status Log). Locate the first empty row below the last entry to begin your daily update.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115925" y="1531636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Step 1: Navigate to Daily Status Log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115925" y="5170186"/>
            <a:ext cx="6886575" cy="1080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22"/>
              </a:lnSpc>
              <a:spcBef>
                <a:spcPct val="0"/>
              </a:spcBef>
            </a:pPr>
            <a:r>
              <a:rPr lang="en-US" sz="2087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Enter Date (B), select Task Name from the dropdown (C), set Priority (D). Use the dropdown menus to ensure consistent data entry across the team.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115925" y="4217686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Step 2: Fill In Required Fields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115925" y="7860046"/>
            <a:ext cx="6886575" cy="1442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22"/>
              </a:lnSpc>
              <a:spcBef>
                <a:spcPct val="0"/>
              </a:spcBef>
            </a:pPr>
            <a:r>
              <a:rPr lang="en-US" sz="2087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Fill in Status (E) and Notes &amp; Blockers (F). For multiple projects in one day, add a new row per project using the same date. Never skip the notes field if a task is blocked.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115925" y="6907546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Step 3: Add Status &amp; Notes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0"/>
            <a:ext cx="661023" cy="10287000"/>
            <a:chOff x="0" y="0"/>
            <a:chExt cx="174097" cy="270933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409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74097">
                  <a:moveTo>
                    <a:pt x="0" y="0"/>
                  </a:moveTo>
                  <a:lnTo>
                    <a:pt x="174097" y="0"/>
                  </a:lnTo>
                  <a:lnTo>
                    <a:pt x="17409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04775"/>
              <a:ext cx="174097" cy="2814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4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4893216" y="-346610"/>
            <a:ext cx="3394784" cy="3394784"/>
          </a:xfrm>
          <a:custGeom>
            <a:avLst/>
            <a:gdLst/>
            <a:ahLst/>
            <a:cxnLst/>
            <a:rect r="r" b="b" t="t" l="l"/>
            <a:pathLst>
              <a:path h="3394784" w="3394784">
                <a:moveTo>
                  <a:pt x="0" y="0"/>
                </a:moveTo>
                <a:lnTo>
                  <a:pt x="3394784" y="0"/>
                </a:lnTo>
                <a:lnTo>
                  <a:pt x="3394784" y="3394784"/>
                </a:lnTo>
                <a:lnTo>
                  <a:pt x="0" y="33947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1023" y="895624"/>
            <a:ext cx="6886575" cy="1929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47"/>
              </a:lnSpc>
              <a:spcBef>
                <a:spcPct val="0"/>
              </a:spcBef>
            </a:pPr>
            <a:r>
              <a:rPr lang="en-US" sz="6947" spc="-208" strike="noStrike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How Automation &amp; KPIs Work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3507983"/>
            <a:ext cx="6886575" cy="2009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37"/>
              </a:lnSpc>
              <a:spcBef>
                <a:spcPct val="0"/>
              </a:spcBef>
            </a:pPr>
            <a:r>
              <a:rPr lang="en-US" sz="3197" spc="-95" strike="noStrike" u="none">
                <a:solidFill>
                  <a:srgbClr val="3C3C3C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Formulas and dashboards work together to keep your tracker accurate and up to date without manual effort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915275" y="2521805"/>
            <a:ext cx="6886575" cy="101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7"/>
              </a:lnSpc>
              <a:spcBef>
                <a:spcPct val="0"/>
              </a:spcBef>
            </a:pPr>
            <a:r>
              <a:rPr lang="en-US" sz="1933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Formulas automatically pull the latest daily status and notes from the left-side log into columns K (Latest Status) and L (Latest Note) on the Master List. Never type in these cells.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915275" y="1559780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Auto-Updated Master List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915275" y="5207855"/>
            <a:ext cx="6886575" cy="101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7"/>
              </a:lnSpc>
              <a:spcBef>
                <a:spcPct val="0"/>
              </a:spcBef>
            </a:pPr>
            <a:r>
              <a:rPr lang="en-US" sz="1933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The top rows automatically track key metrics: Total Tasks, Active Tasks (In Progress), Blocked Tasks, Completed Tasks, and overall Completion Rate — all updated in real time.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915275" y="4245830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KPI Scorecard Tracking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15275" y="7897715"/>
            <a:ext cx="6886575" cy="1360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07"/>
              </a:lnSpc>
              <a:spcBef>
                <a:spcPct val="0"/>
              </a:spcBef>
            </a:pPr>
            <a:r>
              <a:rPr lang="en-US" sz="1933">
                <a:solidFill>
                  <a:srgbClr val="3C3C3C"/>
                </a:solidFill>
                <a:latin typeface="TT Fors"/>
                <a:ea typeface="TT Fors"/>
                <a:cs typeface="TT Fors"/>
                <a:sym typeface="TT Fors"/>
              </a:rPr>
              <a:t>No manual refresh is needed. As long as daily entries are logged consistently in columns B–F, all KPI values and Master List statuses update themselves to reflect the latest data.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15275" y="6935690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Dashboard Updates Automatically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0"/>
            <a:ext cx="661023" cy="10287000"/>
            <a:chOff x="0" y="0"/>
            <a:chExt cx="174097" cy="270933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4097" cy="2709333"/>
            </a:xfrm>
            <a:custGeom>
              <a:avLst/>
              <a:gdLst/>
              <a:ahLst/>
              <a:cxnLst/>
              <a:rect r="r" b="b" t="t" l="l"/>
              <a:pathLst>
                <a:path h="2709333" w="174097">
                  <a:moveTo>
                    <a:pt x="0" y="0"/>
                  </a:moveTo>
                  <a:lnTo>
                    <a:pt x="174097" y="0"/>
                  </a:lnTo>
                  <a:lnTo>
                    <a:pt x="17409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04775"/>
              <a:ext cx="174097" cy="28141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4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4893216" y="-345087"/>
            <a:ext cx="3394784" cy="3394784"/>
          </a:xfrm>
          <a:custGeom>
            <a:avLst/>
            <a:gdLst/>
            <a:ahLst/>
            <a:cxnLst/>
            <a:rect r="r" b="b" t="t" l="l"/>
            <a:pathLst>
              <a:path h="3394784" w="3394784">
                <a:moveTo>
                  <a:pt x="0" y="0"/>
                </a:moveTo>
                <a:lnTo>
                  <a:pt x="3394784" y="0"/>
                </a:lnTo>
                <a:lnTo>
                  <a:pt x="3394784" y="3394784"/>
                </a:lnTo>
                <a:lnTo>
                  <a:pt x="0" y="33947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A6A6A6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28700"/>
            <a:ext cx="6886575" cy="2222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94"/>
              </a:lnSpc>
              <a:spcBef>
                <a:spcPct val="0"/>
              </a:spcBef>
            </a:pPr>
            <a:r>
              <a:rPr lang="en-US" sz="7994" spc="-239" strike="noStrike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Team Rules &amp; Best Practices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3533775"/>
            <a:ext cx="6886575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37"/>
              </a:lnSpc>
              <a:spcBef>
                <a:spcPct val="0"/>
              </a:spcBef>
            </a:pPr>
            <a:r>
              <a:rPr lang="en-US" sz="3197" spc="-95" strike="noStrike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  <a:sym typeface="ITC Avant Garde Gothic"/>
              </a:rPr>
              <a:t>Maintaining Data Quality and Effective Daily Reporting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915275" y="2185944"/>
            <a:ext cx="6886575" cy="1044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30"/>
              </a:lnSpc>
              <a:spcBef>
                <a:spcPct val="0"/>
              </a:spcBef>
            </a:pPr>
            <a:r>
              <a:rPr lang="en-US" sz="202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Always include clear and specific details about any blockers in the Notes &amp; Blockers column (F). Vague entries reduce team visibility and delay resolution.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915275" y="1223919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Specify Blockers Clearly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915275" y="4871994"/>
            <a:ext cx="6886575" cy="1044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30"/>
              </a:lnSpc>
              <a:spcBef>
                <a:spcPct val="0"/>
              </a:spcBef>
            </a:pPr>
            <a:r>
              <a:rPr lang="en-US" sz="202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Do NOT manually enter data in the KPI Scorecard rows or in the Latest Status (K) and Latest Note (L) columns. These are automated — overwriting them will break the tracker.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915275" y="3909969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Never Type in Formula Cells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15275" y="7561854"/>
            <a:ext cx="6886575" cy="1396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30"/>
              </a:lnSpc>
              <a:spcBef>
                <a:spcPct val="0"/>
              </a:spcBef>
            </a:pPr>
            <a:r>
              <a:rPr lang="en-US" sz="202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Update your log every day to preserve a complete history of progress. Consistent entries keep the team aligned and KPIs accurate. Thank you for following this manual — please reach out with any questions!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15275" y="6599829"/>
            <a:ext cx="6886575" cy="49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pc="-77" strike="noStrike" u="none">
                <a:solidFill>
                  <a:srgbClr val="00000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Thank You &amp; Questions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4893216" y="92034"/>
            <a:ext cx="3394784" cy="3394784"/>
          </a:xfrm>
          <a:custGeom>
            <a:avLst/>
            <a:gdLst/>
            <a:ahLst/>
            <a:cxnLst/>
            <a:rect r="r" b="b" t="t" l="l"/>
            <a:pathLst>
              <a:path h="3394784" w="3394784">
                <a:moveTo>
                  <a:pt x="0" y="0"/>
                </a:moveTo>
                <a:lnTo>
                  <a:pt x="3394784" y="0"/>
                </a:lnTo>
                <a:lnTo>
                  <a:pt x="3394784" y="3394785"/>
                </a:lnTo>
                <a:lnTo>
                  <a:pt x="0" y="3394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DAHPZVTUqqc</dc:identifier>
  <dcterms:modified xsi:type="dcterms:W3CDTF">2011-08-01T06:04:30Z</dcterms:modified>
  <cp:revision>1</cp:revision>
  <dc:title>Daily Task Reporting Tracker Training</dc:title>
</cp:coreProperties>
</file>